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0.xml" ContentType="application/vnd.openxmlformats-officedocument.drawingml.diagramData+xml"/>
  <Override PartName="/ppt/diagrams/data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7"/>
  </p:notesMasterIdLst>
  <p:sldIdLst>
    <p:sldId id="287" r:id="rId2"/>
    <p:sldId id="293" r:id="rId3"/>
    <p:sldId id="292" r:id="rId4"/>
    <p:sldId id="258" r:id="rId5"/>
    <p:sldId id="260" r:id="rId6"/>
    <p:sldId id="259" r:id="rId7"/>
    <p:sldId id="271" r:id="rId8"/>
    <p:sldId id="291" r:id="rId9"/>
    <p:sldId id="274" r:id="rId10"/>
    <p:sldId id="270" r:id="rId11"/>
    <p:sldId id="273" r:id="rId12"/>
    <p:sldId id="275" r:id="rId13"/>
    <p:sldId id="277" r:id="rId14"/>
    <p:sldId id="285" r:id="rId15"/>
    <p:sldId id="262" r:id="rId16"/>
    <p:sldId id="286" r:id="rId17"/>
    <p:sldId id="288" r:id="rId18"/>
    <p:sldId id="289" r:id="rId19"/>
    <p:sldId id="264" r:id="rId20"/>
    <p:sldId id="266" r:id="rId21"/>
    <p:sldId id="267" r:id="rId22"/>
    <p:sldId id="268" r:id="rId23"/>
    <p:sldId id="269" r:id="rId24"/>
    <p:sldId id="290" r:id="rId25"/>
    <p:sldId id="283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660"/>
  </p:normalViewPr>
  <p:slideViewPr>
    <p:cSldViewPr snapToGrid="0">
      <p:cViewPr varScale="1">
        <p:scale>
          <a:sx n="81" d="100"/>
          <a:sy n="81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.png"/><Relationship Id="rId1" Type="http://schemas.openxmlformats.org/officeDocument/2006/relationships/image" Target="../media/image26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255 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𝑔(𝑥,𝑦)≤𝑡@255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 err="1"/>
            <a:t>Propject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E4D122A1-45C5-467E-9197-35C7AD839D21}">
      <dgm:prSet phldrT="[Text]"/>
      <dgm:spPr/>
      <dgm:t>
        <a:bodyPr/>
        <a:lstStyle/>
        <a:p>
          <a:r>
            <a:rPr lang="de-DE" dirty="0"/>
            <a:t>Test </a:t>
          </a:r>
          <a:r>
            <a:rPr lang="de-DE" dirty="0" err="1"/>
            <a:t>it</a:t>
          </a:r>
          <a:r>
            <a:rPr lang="de-DE" dirty="0"/>
            <a:t> on </a:t>
          </a:r>
          <a:r>
            <a:rPr lang="de-DE" dirty="0" err="1"/>
            <a:t>data</a:t>
          </a:r>
          <a:r>
            <a:rPr lang="de-DE" dirty="0"/>
            <a:t> </a:t>
          </a:r>
        </a:p>
      </dgm:t>
    </dgm:pt>
    <dgm:pt modelId="{7127225E-917C-4FEE-81A3-3586FBE3E7C1}" type="parTrans" cxnId="{865072CC-D38E-43E9-88B9-B91E16614B8C}">
      <dgm:prSet/>
      <dgm:spPr/>
      <dgm:t>
        <a:bodyPr/>
        <a:lstStyle/>
        <a:p>
          <a:endParaRPr lang="de-DE"/>
        </a:p>
      </dgm:t>
    </dgm:pt>
    <dgm:pt modelId="{6BB89FB4-62C1-45FC-A734-54F5203E4F16}" type="sibTrans" cxnId="{865072CC-D38E-43E9-88B9-B91E16614B8C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865072CC-D38E-43E9-88B9-B91E16614B8C}" srcId="{C21084C5-E8E8-4127-B79C-A7023AA35F76}" destId="{E4D122A1-45C5-467E-9197-35C7AD839D21}" srcOrd="1" destOrd="0" parTransId="{7127225E-917C-4FEE-81A3-3586FBE3E7C1}" sibTransId="{6BB89FB4-62C1-45FC-A734-54F5203E4F16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B59CD8DC-27E6-49A4-8A6B-2A2883DBF5EC}" type="presOf" srcId="{E4D122A1-45C5-467E-9197-35C7AD839D21}" destId="{9AE143BF-F0A9-4111-B760-06125E4B4246}" srcOrd="0" destOrd="1" presId="urn:microsoft.com/office/officeart/2005/8/layout/chevron2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 err="1"/>
            <a:t>Impement</a:t>
          </a:r>
          <a:r>
            <a:rPr lang="de-DE" dirty="0"/>
            <a:t>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1000" dirty="0">
              <a:solidFill>
                <a:schemeClr val="tx1"/>
              </a:solidFill>
            </a:rPr>
            <a:t>Alt. </a:t>
          </a:r>
          <a:r>
            <a:rPr lang="de-DE" sz="1000" dirty="0" err="1">
              <a:solidFill>
                <a:schemeClr val="tx1"/>
              </a:solidFill>
            </a:rPr>
            <a:t>evaluation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methods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further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ideas</a:t>
          </a:r>
          <a:endParaRPr lang="de-DE" sz="10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further</a:t>
          </a:r>
          <a:r>
            <a:rPr lang="de-DE" dirty="0"/>
            <a:t> </a:t>
          </a:r>
          <a:r>
            <a:rPr lang="de-DE" dirty="0" err="1"/>
            <a:t>evaluation</a:t>
          </a:r>
          <a:r>
            <a:rPr lang="de-DE" dirty="0"/>
            <a:t> </a:t>
          </a:r>
          <a:r>
            <a:rPr lang="de-DE" dirty="0" err="1"/>
            <a:t>methods</a:t>
          </a:r>
          <a:r>
            <a:rPr lang="de-DE" dirty="0"/>
            <a:t> </a:t>
          </a:r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78E5EA9A-96F0-492C-A83F-B9BECC4B2BBD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two</a:t>
          </a:r>
          <a:r>
            <a:rPr lang="de-DE" dirty="0"/>
            <a:t>-level-Otsu</a:t>
          </a:r>
        </a:p>
      </dgm:t>
    </dgm:pt>
    <dgm:pt modelId="{9153095C-D904-4939-A773-FAD7E28DC5E7}" type="sibTrans" cxnId="{AE312037-F93F-4C81-BE67-EC7483D0B70C}">
      <dgm:prSet/>
      <dgm:spPr/>
      <dgm:t>
        <a:bodyPr/>
        <a:lstStyle/>
        <a:p>
          <a:endParaRPr lang="de-DE"/>
        </a:p>
      </dgm:t>
    </dgm:pt>
    <dgm:pt modelId="{720762E0-A73E-4E3C-99CE-A56C4C694689}" type="parTrans" cxnId="{AE312037-F93F-4C81-BE67-EC7483D0B70C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AE312037-F93F-4C81-BE67-EC7483D0B70C}" srcId="{C30FFC3D-792F-4F9D-B35B-44D688B35A14}" destId="{78E5EA9A-96F0-492C-A83F-B9BECC4B2BBD}" srcOrd="1" destOrd="0" parTransId="{720762E0-A73E-4E3C-99CE-A56C4C694689}" sibTransId="{9153095C-D904-4939-A773-FAD7E28DC5E7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147CCE86-F989-4DFC-B357-9BDB8DBBB165}" type="presOf" srcId="{78E5EA9A-96F0-492C-A83F-B9BECC4B2BBD}" destId="{ED7A390B-6F75-4AC5-B2FF-7DB30D5CC6D2}" srcOrd="0" destOrd="1" presId="urn:microsoft.com/office/officeart/2005/8/layout/chevron2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histogram</a:t>
          </a:r>
          <a:r>
            <a:rPr lang="de-DE" sz="1600" kern="1200" dirty="0"/>
            <a:t>, P(i)</a:t>
          </a:r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Propject</a:t>
          </a:r>
          <a:r>
            <a:rPr lang="de-DE" sz="1500" kern="1200" dirty="0"/>
            <a:t>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Test </a:t>
          </a:r>
          <a:r>
            <a:rPr lang="de-DE" sz="2700" kern="1200" dirty="0" err="1"/>
            <a:t>it</a:t>
          </a:r>
          <a:r>
            <a:rPr lang="de-DE" sz="2700" kern="1200" dirty="0"/>
            <a:t> on </a:t>
          </a:r>
          <a:r>
            <a:rPr lang="de-DE" sz="2700" kern="1200" dirty="0" err="1"/>
            <a:t>data</a:t>
          </a:r>
          <a:r>
            <a:rPr lang="de-DE" sz="2700" kern="1200" dirty="0"/>
            <a:t> 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579" y="187923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1" y="435362"/>
        <a:ext cx="866038" cy="371159"/>
      </dsp:txXfrm>
    </dsp:sp>
    <dsp:sp modelId="{00B550EA-7D79-4663-B6DD-18FACBE4B34A}">
      <dsp:nvSpPr>
        <dsp:cNvPr id="0" name=""/>
        <dsp:cNvSpPr/>
      </dsp:nvSpPr>
      <dsp:spPr>
        <a:xfrm rot="5400000">
          <a:off x="5964801" y="-5096419"/>
          <a:ext cx="804178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039" y="41600"/>
        <a:ext cx="10962447" cy="725664"/>
      </dsp:txXfrm>
    </dsp:sp>
    <dsp:sp modelId="{4A6E30B2-25B4-4AE2-949B-1AF09D6CD458}">
      <dsp:nvSpPr>
        <dsp:cNvPr id="0" name=""/>
        <dsp:cNvSpPr/>
      </dsp:nvSpPr>
      <dsp:spPr>
        <a:xfrm rot="5400000">
          <a:off x="-185579" y="1278265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1" y="1525704"/>
        <a:ext cx="866038" cy="371159"/>
      </dsp:txXfrm>
    </dsp:sp>
    <dsp:sp modelId="{DB4F36D0-0303-4C94-AAE6-A318BCECB675}">
      <dsp:nvSpPr>
        <dsp:cNvPr id="0" name=""/>
        <dsp:cNvSpPr/>
      </dsp:nvSpPr>
      <dsp:spPr>
        <a:xfrm rot="5400000">
          <a:off x="5964801" y="-4006076"/>
          <a:ext cx="804178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 err="1"/>
            <a:t>Impement</a:t>
          </a:r>
          <a:r>
            <a:rPr lang="de-DE" sz="2300" kern="1200" dirty="0"/>
            <a:t>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039" y="1131943"/>
        <a:ext cx="10962447" cy="725664"/>
      </dsp:txXfrm>
    </dsp:sp>
    <dsp:sp modelId="{DCA633E4-751B-4E5C-A08C-1E3B4B2E4B8D}">
      <dsp:nvSpPr>
        <dsp:cNvPr id="0" name=""/>
        <dsp:cNvSpPr/>
      </dsp:nvSpPr>
      <dsp:spPr>
        <a:xfrm rot="5400000">
          <a:off x="-185579" y="2368608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solidFill>
                <a:schemeClr val="tx1"/>
              </a:solidFill>
            </a:rPr>
            <a:t>Alt. </a:t>
          </a:r>
          <a:r>
            <a:rPr lang="de-DE" sz="1000" kern="1200" dirty="0" err="1">
              <a:solidFill>
                <a:schemeClr val="tx1"/>
              </a:solidFill>
            </a:rPr>
            <a:t>evaluation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methods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further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ideas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1" y="2616047"/>
        <a:ext cx="866038" cy="371159"/>
      </dsp:txXfrm>
    </dsp:sp>
    <dsp:sp modelId="{ED7A390B-6F75-4AC5-B2FF-7DB30D5CC6D2}">
      <dsp:nvSpPr>
        <dsp:cNvPr id="0" name=""/>
        <dsp:cNvSpPr/>
      </dsp:nvSpPr>
      <dsp:spPr>
        <a:xfrm rot="5400000">
          <a:off x="5964590" y="-2915522"/>
          <a:ext cx="804601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further</a:t>
          </a:r>
          <a:r>
            <a:rPr lang="de-DE" sz="2300" kern="1200" dirty="0"/>
            <a:t> </a:t>
          </a:r>
          <a:r>
            <a:rPr lang="de-DE" sz="2300" kern="1200" dirty="0" err="1"/>
            <a:t>evaluation</a:t>
          </a:r>
          <a:r>
            <a:rPr lang="de-DE" sz="2300" kern="1200" dirty="0"/>
            <a:t> </a:t>
          </a:r>
          <a:r>
            <a:rPr lang="de-DE" sz="2300" kern="1200" dirty="0" err="1"/>
            <a:t>methods</a:t>
          </a:r>
          <a:r>
            <a:rPr lang="de-DE" sz="2300" kern="1200" dirty="0"/>
            <a:t>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two</a:t>
          </a:r>
          <a:r>
            <a:rPr lang="de-DE" sz="2300" kern="1200" dirty="0"/>
            <a:t>-level-Otsu</a:t>
          </a:r>
        </a:p>
      </dsp:txBody>
      <dsp:txXfrm rot="-5400000">
        <a:off x="866039" y="2222306"/>
        <a:ext cx="10962427" cy="726047"/>
      </dsp:txXfrm>
    </dsp:sp>
    <dsp:sp modelId="{4196753D-A05A-44E4-9336-666B6D34BB31}">
      <dsp:nvSpPr>
        <dsp:cNvPr id="0" name=""/>
        <dsp:cNvSpPr/>
      </dsp:nvSpPr>
      <dsp:spPr>
        <a:xfrm rot="5400000">
          <a:off x="-185579" y="3461295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1" y="3708734"/>
        <a:ext cx="866038" cy="371159"/>
      </dsp:txXfrm>
    </dsp:sp>
    <dsp:sp modelId="{0719B710-4BBC-46B8-A2BD-FB2387390D63}">
      <dsp:nvSpPr>
        <dsp:cNvPr id="0" name=""/>
        <dsp:cNvSpPr/>
      </dsp:nvSpPr>
      <dsp:spPr>
        <a:xfrm rot="5400000">
          <a:off x="5964801" y="-1825391"/>
          <a:ext cx="804178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039" y="3312628"/>
        <a:ext cx="10962447" cy="7256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13.05.2022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40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5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7.xml"/><Relationship Id="rId12" Type="http://schemas.openxmlformats.org/officeDocument/2006/relationships/image" Target="../media/image19.svg"/><Relationship Id="rId17" Type="http://schemas.openxmlformats.org/officeDocument/2006/relationships/image" Target="../media/image30.png"/><Relationship Id="rId2" Type="http://schemas.openxmlformats.org/officeDocument/2006/relationships/diagramData" Target="../diagrams/data6.xml"/><Relationship Id="rId16" Type="http://schemas.openxmlformats.org/officeDocument/2006/relationships/image" Target="../media/image29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3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7.svg"/><Relationship Id="rId22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90.png"/><Relationship Id="rId7" Type="http://schemas.openxmlformats.org/officeDocument/2006/relationships/image" Target="../media/image38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4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diagramLayout" Target="../diagrams/layout8.xml"/><Relationship Id="rId7" Type="http://schemas.openxmlformats.org/officeDocument/2006/relationships/image" Target="../media/image55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63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openxmlformats.org/officeDocument/2006/relationships/image" Target="../media/image61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60.sv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6" y="2539781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61BBD9F-EDED-0AA7-BF06-D8402AD24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442040" y="2135014"/>
            <a:ext cx="1842752" cy="38290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8" y="2539781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6746240" y="2782570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calss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132726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Optimisation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8EC666-BF14-C402-439C-0FEAC2D79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/>
                </a:solidFill>
              </a:rPr>
              <a:t>Dice Score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B9B9F7-7162-4D19-3DCE-C7169E8915D9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610B3C-10B2-47BF-CAB1-39069105F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E061946-6342-8805-195C-0F95A3EC7157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E061946-6342-8805-195C-0F95A3EC71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95DF8A-C915-ECB1-CC4D-91FD8D9C93D0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95DF8A-C915-ECB1-CC4D-91FD8D9C9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41E0D9-81F4-C159-D81A-284D19FD8988}"/>
                  </a:ext>
                </a:extLst>
              </p:cNvPr>
              <p:cNvSpPr/>
              <p:nvPr/>
            </p:nvSpPr>
            <p:spPr>
              <a:xfrm>
                <a:off x="8516261" y="2578702"/>
                <a:ext cx="3502540" cy="2310364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/>
              </a:p>
              <a:p>
                <a:pPr algn="ctr"/>
                <a:endParaRPr lang="lv-LV" dirty="0"/>
              </a:p>
              <a:p>
                <a:pPr lvl="1"/>
                <a:r>
                  <a:rPr lang="lv-LV" dirty="0"/>
                  <a:t>TP = True positives</a:t>
                </a:r>
              </a:p>
              <a:p>
                <a:pPr lvl="1"/>
                <a:r>
                  <a:rPr lang="lv-LV" dirty="0"/>
                  <a:t>FP = False positives</a:t>
                </a:r>
              </a:p>
              <a:p>
                <a:pPr lvl="1"/>
                <a:r>
                  <a:rPr lang="lv-LV" dirty="0"/>
                  <a:t>FN = False negatives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41E0D9-81F4-C159-D81A-284D19FD8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261" y="2578702"/>
                <a:ext cx="3502540" cy="23103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phic 13">
            <a:extLst>
              <a:ext uri="{FF2B5EF4-FFF2-40B4-BE49-F238E27FC236}">
                <a16:creationId xmlns:a16="http://schemas.microsoft.com/office/drawing/2014/main" id="{96DA9304-099F-2E44-4E5B-D5948F586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DF0C484-40B7-DEE8-3373-C3B9114C92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F6DC39-2B63-175E-2B40-3118B59EEA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763AF7-6157-2DC9-128C-40FE4B9211BB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7647EC-0519-1562-1BD2-E2958AB60B1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54B493-729C-09CD-A8BE-EE16F2C2F382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CFA0AE-142E-CC78-52DB-0FD06D0AD05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9DB098-72B8-64AD-2BC8-41AD49F2BF1D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A728F4-084B-AA97-5312-6E48BFBC6720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47F6-1160-E525-15FC-012DB287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Problems with dice score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954FA-2EC5-42FE-6ABC-175B78B44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0805AD33-2C2A-71E6-29FD-408E8835D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8A9BDE9-41E7-C89C-139C-F354BA89C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12A27E8-5020-B82F-5CEE-ACC5CCDFEE2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6266F3-2600-A2D0-E993-F948AF660759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448EC4C-5FA2-EF24-3606-4499A82AF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640476" y="2190321"/>
            <a:ext cx="2402270" cy="1626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6673174" y="4258661"/>
            <a:ext cx="577628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28" y="2153406"/>
            <a:ext cx="2402270" cy="16775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26" y="2243546"/>
            <a:ext cx="4349915" cy="3309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7251147" y="5553506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Brightness</a:t>
            </a:r>
            <a:r>
              <a:rPr lang="de-DE" sz="16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Reflection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227579"/>
            <a:ext cx="4592422" cy="3287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FD6E44-966F-0312-72AE-F6F894545B17}"/>
              </a:ext>
            </a:extLst>
          </p:cNvPr>
          <p:cNvSpPr/>
          <p:nvPr/>
        </p:nvSpPr>
        <p:spPr>
          <a:xfrm>
            <a:off x="793926" y="1952008"/>
            <a:ext cx="4348264" cy="1945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470826" y="4066162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352818" y="3985098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46" y="2119085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1190446" y="2119085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1190446" y="3102428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1190446" y="4096656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1190446" y="5069906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0.0004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7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-0.0006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Christian Rotter,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781029" y="4932745"/>
            <a:ext cx="2865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Alternative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and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ideas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3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543509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0384495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Strucuture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CFAB71-505F-4CC6-830F-B979EB2DD3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75561"/>
            <a:ext cx="12192000" cy="440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Bild wo man </a:t>
            </a:r>
            <a:r>
              <a:rPr lang="de-DE" dirty="0" err="1"/>
              <a:t>reflections</a:t>
            </a:r>
            <a:r>
              <a:rPr lang="de-DE" dirty="0"/>
              <a:t> sieht…</a:t>
            </a:r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28871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18FB6F-F10E-4F48-BA1C-EE659A1EE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604975-AE40-4BC8-ACDA-5E5F2673A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A4B00E-A851-40D2-AE8E-C94E968716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075AAE-4F8A-42E9-ADDF-35A56B1927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985020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 fontScale="5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3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3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GOWT1 – stem cell line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Cervix 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5753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ABA90E-C26B-405D-1B8C-177B081FF9BB}"/>
              </a:ext>
            </a:extLst>
          </p:cNvPr>
          <p:cNvSpPr txBox="1"/>
          <p:nvPr/>
        </p:nvSpPr>
        <p:spPr>
          <a:xfrm>
            <a:off x="2453176" y="739212"/>
            <a:ext cx="185675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0FE4E-49EA-16A4-D9B6-3AE577ACD123}"/>
              </a:ext>
            </a:extLst>
          </p:cNvPr>
          <p:cNvSpPr txBox="1"/>
          <p:nvPr/>
        </p:nvSpPr>
        <p:spPr>
          <a:xfrm>
            <a:off x="7545335" y="739212"/>
            <a:ext cx="391758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4300" dirty="0"/>
              <a:t> </a:t>
            </a:r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38315-5430-8660-D095-AB4AA3A9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40" y="1774323"/>
            <a:ext cx="4832541" cy="3685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F66ED2-429C-C30E-DA28-6E053DDD1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662" y="1774323"/>
            <a:ext cx="4796255" cy="368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55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551</Words>
  <Application>Microsoft Office PowerPoint</Application>
  <PresentationFormat>Breitbild</PresentationFormat>
  <Paragraphs>166</Paragraphs>
  <Slides>25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3" baseType="lpstr">
      <vt:lpstr>Quicksand</vt:lpstr>
      <vt:lpstr>Arial</vt:lpstr>
      <vt:lpstr>Avenir Next LT Pro</vt:lpstr>
      <vt:lpstr>Avenir Next LT Pro Light</vt:lpstr>
      <vt:lpstr>Calibri</vt:lpstr>
      <vt:lpstr>Cambria Math</vt:lpstr>
      <vt:lpstr>Wingdings</vt:lpstr>
      <vt:lpstr>RetrospectVTI</vt:lpstr>
      <vt:lpstr>PowerPoint-Präsentation</vt:lpstr>
      <vt:lpstr>Cell Nuclei Segmentation  </vt:lpstr>
      <vt:lpstr>Overview </vt:lpstr>
      <vt:lpstr> N2DH-GOWT1 Cell type: embryonic stem cells | Organism: Mouse (Mus musculus)  </vt:lpstr>
      <vt:lpstr> NIH3T3 Cell type: Embryonic fibroblast cells | Organism: Mouse (Mus musculus) </vt:lpstr>
      <vt:lpstr> N2DL-HeLa Cell type: Cervix carcinoma cells | organism: human (Homo sapiens)  </vt:lpstr>
      <vt:lpstr>PowerPoint-Präsentation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Optimisation algorithm – Dice score</vt:lpstr>
      <vt:lpstr>Dice Score</vt:lpstr>
      <vt:lpstr>Problems with dice score</vt:lpstr>
      <vt:lpstr>Challenges: N2DH-GOWT1</vt:lpstr>
      <vt:lpstr>Challenges: NIH3T3 </vt:lpstr>
      <vt:lpstr>Local Thresholding - Sliding window scheme</vt:lpstr>
      <vt:lpstr>Timeline</vt:lpstr>
      <vt:lpstr>Milestones and Deliverables</vt:lpstr>
      <vt:lpstr>PowerPoint-Präsentation</vt:lpstr>
      <vt:lpstr>Team</vt:lpstr>
      <vt:lpstr>Extra slides</vt:lpstr>
      <vt:lpstr>Challenges: N2DL-HeLa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Marie-Claire Indilewitsch</cp:lastModifiedBy>
  <cp:revision>18</cp:revision>
  <dcterms:created xsi:type="dcterms:W3CDTF">2022-05-12T18:05:34Z</dcterms:created>
  <dcterms:modified xsi:type="dcterms:W3CDTF">2022-05-13T08:31:35Z</dcterms:modified>
</cp:coreProperties>
</file>